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4CC97-6CBC-428C-9A57-4CCB9A0175BE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05595-5354-48C1-9727-120364395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6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0ECF-5D06-E8BD-4710-669A8FE31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9D61C-A916-516B-FA80-02CE85B27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30BE6-726B-E752-7B45-624EDC8D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79DF-8489-83FD-34BD-3824C0BE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ED19-0BBF-3CF3-6827-C8DE67F8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4C48-ADCD-9C41-818E-C509CA21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327B9-9104-3681-C2EF-38A6B599C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1752-1B92-482A-6A0E-2732A465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DA00A-907C-7580-73F4-02417B2F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B96A7-8428-4470-8DA2-441655B7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4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E43F91-280F-4AA7-B4BC-CD9389E2F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5BB17-C8F2-BE63-B5C2-AD38AB4F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035DF-97EB-C9F0-DB30-3FDC7BDA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9203C-48B5-7F7B-F938-C409E85D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6E17B-0024-F025-2C48-D53DEDF3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AA11-FA8D-D3AC-F240-A7E47B01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30B1-101E-A5A6-6E6A-2318E6C4B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994F-537B-66A1-956B-C3CF6C02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B3E0-6984-74AE-E815-BE9F56B9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CD60E-B44B-919A-6AA3-0A7155254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4F5B-2B8E-7D3D-08FA-735BB624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EFB0D-40AA-E5E7-22D3-B2C69FF19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7C76-170C-012E-FECF-47BFE609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FD859-623B-D7E7-29FE-10DF5FE8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BCA47-F265-33BE-5D62-FC1C456F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7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EE0F-632F-E67C-8F99-B19BF08E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1FFA5-A94E-F6AD-47FB-182D4826E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221B2-FC36-C5EF-6F19-DBB6B77A6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C7852-1C62-520F-8985-D957CE43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76FE-3CB5-8D38-D4C3-891020D6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28ABB-ED41-9C5F-C097-1943E6A9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49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7E85-132F-ECAE-5E2D-2AD6D8DC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14895-27AA-9A39-E25A-A71F908C6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D5BBE-93C9-3C70-8BC4-B310818CC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23EB9-9F65-2334-16BD-371A75BAB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44D8A7-2F9F-3F3F-7F46-1D605E798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47B8A-60FD-C6CA-F1C2-816D06E9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772D9-B039-12CF-EC8D-E809E9EC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CD2F1F-1FC2-D2D0-D2CA-051AABD1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92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2D2B-CE12-F01E-AB00-24679D76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DE897-4F4F-24A1-8C2D-660F111D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71C0B-D3D1-1371-44B7-2C5BF47C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7B184-B34F-F520-9058-D4725240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08159-5A85-1E23-152A-8D9FFF94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48929-A699-9F8C-A6C5-7DE325F4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8679F-8A67-96CC-0538-E1028B03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7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3A9E1-E6D8-56B2-4E1F-F161E56A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192D8-14A5-BEB7-BA81-E3ACE54B7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B40CF-E111-A13A-F1D4-55A15C694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68987-6C37-ED7F-F760-306D8394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13BE6-B07E-4935-FE14-33006987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F8E54-D7EB-F92F-AC7E-A71FD230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5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B99EE-4763-F9EB-8F73-ECFFAB3A6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6AACB-F80B-334D-D6E2-EB66CCF18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ADF65-AA55-88A7-9DDD-4B24867D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D2E25-0338-415A-ABBD-85237E22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B8C28-D942-F46B-338B-5150B633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8F462-A9B9-61D3-B0CC-6F0E44A1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09AC7-60DB-963D-3E37-7B9DFA79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56FBA-FC7A-0079-9ABB-6A84C47BD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0687-6A47-B97F-4721-8DB82A956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220C-9C6A-464D-B5CB-35CCD5CE9F6B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60415-ADA3-4C4B-9821-764EFCD51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A0110-A4A7-3D07-4A46-D49C5D0DC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7AB33-01D1-4687-A9A2-77216370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0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1BB7-3BDA-EC45-1D2E-45AC1B3DB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279" y="416378"/>
            <a:ext cx="9144000" cy="734786"/>
          </a:xfrm>
        </p:spPr>
        <p:txBody>
          <a:bodyPr>
            <a:normAutofit/>
          </a:bodyPr>
          <a:lstStyle/>
          <a:p>
            <a:r>
              <a:rPr lang="hr-H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8B004-498E-49C1-2715-42B71C962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1208313"/>
            <a:ext cx="9367156" cy="5347607"/>
          </a:xfrm>
        </p:spPr>
        <p:txBody>
          <a:bodyPr>
            <a:noAutofit/>
          </a:bodyPr>
          <a:lstStyle/>
          <a:p>
            <a:pPr algn="l"/>
            <a:r>
              <a:rPr lang="bs-Latn-BA" sz="1800" dirty="0"/>
              <a:t>RAČUNOVODSTVENI PREDUVJETI </a:t>
            </a:r>
          </a:p>
          <a:p>
            <a:pPr marL="342900" indent="-342900" algn="l">
              <a:buFontTx/>
              <a:buChar char="-"/>
            </a:pPr>
            <a:r>
              <a:rPr lang="bs-Latn-BA" sz="1800" dirty="0"/>
              <a:t>Razvrstavanje troškova najmanje na četiri troškovna centra ( ako preduzeće obavlja sve vodne usluge ):</a:t>
            </a:r>
          </a:p>
          <a:p>
            <a:pPr lvl="2" algn="l"/>
            <a:r>
              <a:rPr lang="bs-Latn-BA" dirty="0"/>
              <a:t>1/ Vodosnabdjevanje</a:t>
            </a:r>
          </a:p>
          <a:p>
            <a:pPr lvl="2" algn="l"/>
            <a:r>
              <a:rPr lang="bs-Latn-BA" dirty="0"/>
              <a:t>2/ Prikupljanje i odvodnja otpadnih voda </a:t>
            </a:r>
          </a:p>
          <a:p>
            <a:pPr lvl="2" algn="l"/>
            <a:r>
              <a:rPr lang="bs-Latn-BA" dirty="0"/>
              <a:t>3/ Tretman otpadnih voda</a:t>
            </a:r>
          </a:p>
          <a:p>
            <a:pPr lvl="2" algn="l"/>
            <a:r>
              <a:rPr lang="bs-Latn-BA" dirty="0"/>
              <a:t>4/ Zajednički poslovi</a:t>
            </a:r>
          </a:p>
          <a:p>
            <a:pPr marL="285750" indent="-285750" algn="l">
              <a:buFontTx/>
              <a:buChar char="-"/>
            </a:pPr>
            <a:r>
              <a:rPr lang="bs-Latn-BA" sz="1800" dirty="0"/>
              <a:t>Poželjna daljnja podjela na podtroškovne cetre</a:t>
            </a:r>
          </a:p>
          <a:p>
            <a:pPr marL="285750" indent="-285750" algn="l">
              <a:buFontTx/>
              <a:buChar char="-"/>
            </a:pPr>
            <a:r>
              <a:rPr lang="bs-Latn-BA" sz="1800" dirty="0"/>
              <a:t>Poželjna uspostava hijerarhijskog nivoa troškovnih i podtroškovnih centara</a:t>
            </a:r>
          </a:p>
          <a:p>
            <a:pPr marL="285750" indent="-285750" algn="l">
              <a:buFontTx/>
              <a:buChar char="-"/>
            </a:pPr>
            <a:r>
              <a:rPr lang="bs-Latn-BA" sz="1800" dirty="0"/>
              <a:t>Knjiženje troškova na najniži nivo koji je moguće alocirati</a:t>
            </a:r>
          </a:p>
          <a:p>
            <a:pPr marL="285750" indent="-285750" algn="l">
              <a:buFontTx/>
              <a:buChar char="-"/>
            </a:pPr>
            <a:r>
              <a:rPr lang="bs-Latn-BA" sz="1800" dirty="0"/>
              <a:t>Određivanje ključa za naknadnu redistribuciju indirektnih ( zajedničkih ) troškova na svaku od pojedinačnih vrsta usluga ( pojedinačno po vrsti troška ili zbirno za sve troškove  ) – utvrđen jedinstveni ključ raspodjele prihoda i rashoda u okviru projekta.       </a:t>
            </a:r>
          </a:p>
          <a:p>
            <a:pPr marL="285750" indent="-285750" algn="l">
              <a:buFontTx/>
              <a:buChar char="-"/>
            </a:pPr>
            <a:r>
              <a:rPr lang="bs-Latn-BA" sz="1800" dirty="0"/>
              <a:t>Ukoliko operator pruža i druge vrste usluga formiraju se zasebni troškovni centri za svaku vrstu usluge</a:t>
            </a:r>
          </a:p>
          <a:p>
            <a:pPr marL="285750" indent="-285750" algn="l">
              <a:buFontTx/>
              <a:buChar char="-"/>
            </a:pPr>
            <a:endParaRPr lang="bs-Latn-BA" sz="1800" dirty="0"/>
          </a:p>
          <a:p>
            <a:pPr marL="342900" indent="-342900" algn="l">
              <a:buFontTx/>
              <a:buChar char="-"/>
            </a:pPr>
            <a:endParaRPr lang="bs-Latn-BA" sz="1800" dirty="0"/>
          </a:p>
          <a:p>
            <a:pPr marL="342900" indent="-342900" algn="l">
              <a:buFontTx/>
              <a:buChar char="-"/>
            </a:pPr>
            <a:endParaRPr lang="bs-Latn-BA" sz="1800" dirty="0"/>
          </a:p>
          <a:p>
            <a:pPr marL="342900" indent="-342900" algn="l">
              <a:buFontTx/>
              <a:buChar char="-"/>
            </a:pPr>
            <a:endParaRPr lang="bs-Latn-BA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D8B1D-9284-B00A-236C-95096C7DF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23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3A33C5E-A04A-CFD3-8C57-D95AA1623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5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5121-EB97-7C9D-004D-338B5BAA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B172E5F-5D46-3149-3A2C-123308372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84" y="1923394"/>
            <a:ext cx="11071884" cy="4424854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7E38C48-D4CD-BAEA-72AE-6CD3AC39B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FE0C25-F0B7-9DCA-19D2-3A677D55BD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23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7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5121-EB97-7C9D-004D-338B5BAA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dirty="0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7E38C48-D4CD-BAEA-72AE-6CD3AC39B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FE0C25-F0B7-9DCA-19D2-3A677D55B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23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0">
            <a:extLst>
              <a:ext uri="{FF2B5EF4-FFF2-40B4-BE49-F238E27FC236}">
                <a16:creationId xmlns:a16="http://schemas.microsoft.com/office/drawing/2014/main" id="{F801FE89-B1A3-696A-9693-3D567B3672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7338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hr-HR" sz="20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Primjer: </a:t>
            </a:r>
          </a:p>
          <a:p>
            <a:pPr marL="0" indent="0" algn="just">
              <a:buNone/>
            </a:pPr>
            <a:r>
              <a:rPr lang="hr-HR" sz="20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 je potrebno knjižiti račun za električnu energiju i poznato je da se isti odnosi na crpnu stanicu za uslugu vodoopskrbe, onda će se očito taj račun knjižiti na prvi troškovni centar (vodovod). </a:t>
            </a:r>
          </a:p>
          <a:p>
            <a:pPr marL="0" indent="0" algn="just">
              <a:buNone/>
            </a:pPr>
            <a:r>
              <a:rPr lang="hr-HR" sz="20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 se taj račun odnosi na utrošak električne energije u glavnom poslovnom objektu zajedničkom za sve usluge, onda se taj račun knjiži na četvrti troškovni centar (zajedničke službe). </a:t>
            </a:r>
            <a:endParaRPr lang="en-GB" sz="2000" b="1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0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06F-0CC4-E187-D292-28EC99FF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bs-Latn-B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4CB65-AA9E-9A16-948F-D994BDDF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9918"/>
            <a:ext cx="10575471" cy="489556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s-Latn-B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VRSTE TROŠKOVA VODNIH USLUGA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bs-Latn-B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Direktni troškovi koji se knjiže na najniži nivo koji je moguće alocirati za svaki od troškovnih centara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s-Latn-BA" sz="1800" dirty="0">
                <a:solidFill>
                  <a:prstClr val="black"/>
                </a:solidFill>
                <a:latin typeface="Calibri" panose="020F0502020204030204"/>
              </a:rPr>
              <a:t>U direktne troškove spadaju: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materijalni troškovi; 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troškovi plaća i ostalih primanja zaposlenih i drugih fizičkih lica; 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troškovi proizvodnih usluga; 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amortizacija i troškovi rezervisanja; 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nematerijalni troškovi; </a:t>
            </a:r>
          </a:p>
          <a:p>
            <a:pPr marL="800100" lvl="1" indent="-342900">
              <a:spcBef>
                <a:spcPts val="1000"/>
              </a:spcBef>
              <a:buAutoNum type="alphaLcParenR"/>
              <a:defRPr/>
            </a:pPr>
            <a:r>
              <a:rPr kumimoji="0" lang="bs-Latn-B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finansijski rashodi (kursne razlike i kamate na kredite kojima se finansira sanacija, rekonstrukcija i izgradnja/nabavka infrastrukture)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bs-Latn-B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Indirektni ( zajednički ) troškovi se automatski ili manuelno redistribuiraju na troškovne centre za svaku vrstu usluge ( ukupni ili pojedinačni )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bs-Latn-B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Vanredni rashodi se ne uključuju u izračun cijene vodnih usluga ( to se prvenstveno odnosi na gubitke od prodaje dugotrajne imovine i gubitke od umanjenja vrijednosti potraživanja od kupaca )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bs-Latn-B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Korekcija troškova  ( 1/Napl ) putem postotka očekivane naplativosti koji ne smije biti manji od 95% ( Napl ≥95% 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bs-Latn-B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bs-Latn-B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bs-Latn-BA" sz="1800" dirty="0"/>
          </a:p>
        </p:txBody>
      </p:sp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FAD7FD1-548C-AEA7-6956-8D32ABDF2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2E01DA-139D-5402-8104-DF5622488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23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84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5121-EB97-7C9D-004D-338B5BAA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960"/>
            <a:ext cx="10515600" cy="1325563"/>
          </a:xfrm>
        </p:spPr>
        <p:txBody>
          <a:bodyPr/>
          <a:lstStyle/>
          <a:p>
            <a:pPr algn="ctr"/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dirty="0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7E38C48-D4CD-BAEA-72AE-6CD3AC39B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FE0C25-F0B7-9DCA-19D2-3A677D55B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23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BA049706-18F7-2484-1E1C-A962A2F347D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8825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hr-H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Primjer: Troškovi zajedničkih poslova se po ključu trebaju raspodijeliti na usluge vodoopskrbe, odvodnje i prečišćavanja otpadnih voda. U okviru projekta utvrđen je jedinstveni ključ za raspodjelu prihoda i troškova zajedničkih službi ( isi se alociraju na odnosne djelatnosti proporcinalno visini ostvarenih prihoda ili rashoda odnosne službe ).</a:t>
            </a:r>
            <a:endParaRPr lang="en-GB" sz="20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20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Ako je preduzeće mješovito isti ključ raspodjele prihoda i rashoda zajedničkih službi primjenjuje se i na ostale djelatnosti preduzeća.</a:t>
            </a:r>
            <a:endParaRPr lang="en-GB" sz="20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4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AEE8-15A3-AB3A-5D1B-6F7D404E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783D9-3C75-A2FA-9A06-DB5F613C3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531"/>
            <a:ext cx="10515600" cy="4621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1800" dirty="0"/>
              <a:t>PRAKTIČNE DILEME</a:t>
            </a:r>
          </a:p>
          <a:p>
            <a:pPr marL="0" indent="0">
              <a:buNone/>
            </a:pPr>
            <a:endParaRPr lang="bs-Latn-BA" sz="1800" dirty="0"/>
          </a:p>
          <a:p>
            <a:pPr>
              <a:buFontTx/>
              <a:buChar char="-"/>
            </a:pPr>
            <a:r>
              <a:rPr lang="bs-Latn-BA" sz="1800" dirty="0"/>
              <a:t>Odvojeno knjiženje troškova za druge usluge  ( priključci, izmještanje vodomjernog mjesta, usluge odštopavanja interne kanalizacije i slično ) u cilju izbjegavanja dodatnog terečenja troškova odnosne djelatnosti ( ovi troškovi se ne bi trebali uključivati u cijenu koštanja vodnih usluga ).</a:t>
            </a:r>
          </a:p>
          <a:p>
            <a:pPr>
              <a:buFontTx/>
              <a:buChar char="-"/>
            </a:pPr>
            <a:r>
              <a:rPr lang="bs-Latn-BA" sz="1800" dirty="0"/>
              <a:t>Uvođenje internih naloga i internih faktura u cilju adekvatnog </a:t>
            </a:r>
            <a:r>
              <a:rPr kumimoji="0" lang="bs-Latn-B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terečenja troškova odnosne djelatnosti</a:t>
            </a:r>
          </a:p>
          <a:p>
            <a:pPr>
              <a:buFontTx/>
              <a:buChar char="-"/>
            </a:pPr>
            <a:r>
              <a:rPr lang="bs-Latn-BA" sz="1800" dirty="0">
                <a:solidFill>
                  <a:prstClr val="black"/>
                </a:solidFill>
              </a:rPr>
              <a:t>Definisanje ključa za raspodjelu inirektnih ( zajedničkih ) troškova i prihoda ( jedinstven ključ za raspodjelu za sve učesnike u MEG i ovom projektu, a kasnije i svim vodnim preduzećima )</a:t>
            </a:r>
          </a:p>
          <a:p>
            <a:pPr>
              <a:buFontTx/>
              <a:buChar char="-"/>
            </a:pPr>
            <a:r>
              <a:rPr lang="bs-Latn-BA" sz="1800" dirty="0">
                <a:solidFill>
                  <a:prstClr val="black"/>
                </a:solidFill>
              </a:rPr>
              <a:t>Odabir optimalnog modela prenosa na upravljanje i održavanje JP vodnih objekata</a:t>
            </a:r>
          </a:p>
          <a:p>
            <a:pPr>
              <a:buFontTx/>
              <a:buChar char="-"/>
            </a:pPr>
            <a:r>
              <a:rPr lang="bs-Latn-BA" sz="1800" dirty="0">
                <a:solidFill>
                  <a:prstClr val="black"/>
                </a:solidFill>
              </a:rPr>
              <a:t>Postepeno uključivanje punog troška amortgizacije u cijenu vodnih usluga</a:t>
            </a:r>
          </a:p>
          <a:p>
            <a:pPr>
              <a:buFontTx/>
              <a:buChar char="-"/>
            </a:pPr>
            <a:r>
              <a:rPr lang="bs-Latn-BA" sz="1800" dirty="0"/>
              <a:t>Eksportovanje podataka u excel</a:t>
            </a:r>
          </a:p>
          <a:p>
            <a:pPr marL="0" indent="0">
              <a:buNone/>
            </a:pPr>
            <a:endParaRPr lang="bs-Latn-BA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92CF35-E7B4-73ED-F65A-0C8BCAB72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644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4B12553-53B0-D0B9-79F6-A9E3DB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26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AEE8-15A3-AB3A-5D1B-6F7D404E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Osiguranje računovodstvenih preduvjeta za primjenu Metodologije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783D9-3C75-A2FA-9A06-DB5F613C3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531"/>
            <a:ext cx="10515600" cy="10093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endParaRPr lang="bs-Latn-BA" sz="1800" dirty="0"/>
          </a:p>
          <a:p>
            <a:pPr marL="0" indent="0">
              <a:buNone/>
            </a:pPr>
            <a:endParaRPr lang="bs-Latn-BA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92CF35-E7B4-73ED-F65A-0C8BCAB72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644" y="518069"/>
            <a:ext cx="164084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4B12553-53B0-D0B9-79F6-A9E3DBFD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6" y="258989"/>
            <a:ext cx="1191260" cy="8921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2ECEE0E-DE9D-5C8A-D50C-7FA09C2D1801}"/>
              </a:ext>
            </a:extLst>
          </p:cNvPr>
          <p:cNvSpPr txBox="1">
            <a:spLocks/>
          </p:cNvSpPr>
          <p:nvPr/>
        </p:nvSpPr>
        <p:spPr>
          <a:xfrm>
            <a:off x="2498270" y="1916832"/>
            <a:ext cx="664572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a-IN" b="1" spc="-50" dirty="0">
                <a:solidFill>
                  <a:prstClr val="black"/>
                </a:solidFill>
                <a:latin typeface="Calibri"/>
              </a:rPr>
              <a:t>Pitanja?</a:t>
            </a:r>
            <a:endParaRPr lang="bs-Latn-BA" b="1" spc="-5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8" descr="greg_sleeping_alarm_clock_md_wht.gif">
            <a:extLst>
              <a:ext uri="{FF2B5EF4-FFF2-40B4-BE49-F238E27FC236}">
                <a16:creationId xmlns:a16="http://schemas.microsoft.com/office/drawing/2014/main" id="{8C290562-7639-0D93-1CD7-8FED5BC22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092" y="3510642"/>
            <a:ext cx="2245179" cy="11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560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Osiguranje računovodstvenih preduvjeta za primjenu Metodologije</vt:lpstr>
      <vt:lpstr>Osiguranje računovodstvenih preduvjeta za primjenu Metodologije</vt:lpstr>
      <vt:lpstr>Osiguranje računovodstvenih preduvjeta za primjenu Metodologije</vt:lpstr>
      <vt:lpstr>Osiguranje računovodstvenih preduvjeta za primjenu Metodologije</vt:lpstr>
      <vt:lpstr>Osiguranje računovodstvenih preduvjeta za primjenu Metodologije</vt:lpstr>
      <vt:lpstr>Osiguranje računovodstvenih preduvjeta za primjenu Metodologije</vt:lpstr>
      <vt:lpstr>Osiguranje računovodstvenih preduvjeta za primjenu Metodologije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Fuad Mesic</dc:creator>
  <cp:lastModifiedBy>Fuad Mesic</cp:lastModifiedBy>
  <cp:revision>37</cp:revision>
  <dcterms:created xsi:type="dcterms:W3CDTF">2022-06-07T10:56:06Z</dcterms:created>
  <dcterms:modified xsi:type="dcterms:W3CDTF">2022-12-08T20:06:55Z</dcterms:modified>
</cp:coreProperties>
</file>